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8" r:id="rId3"/>
    <p:sldId id="262" r:id="rId4"/>
    <p:sldId id="269" r:id="rId5"/>
    <p:sldId id="261" r:id="rId6"/>
    <p:sldId id="263" r:id="rId7"/>
    <p:sldId id="264" r:id="rId8"/>
    <p:sldId id="276" r:id="rId9"/>
    <p:sldId id="271" r:id="rId10"/>
    <p:sldId id="270" r:id="rId11"/>
    <p:sldId id="265" r:id="rId12"/>
    <p:sldId id="274" r:id="rId13"/>
    <p:sldId id="275" r:id="rId14"/>
    <p:sldId id="27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77" autoAdjust="0"/>
    <p:restoredTop sz="96395" autoAdjust="0"/>
  </p:normalViewPr>
  <p:slideViewPr>
    <p:cSldViewPr snapToGrid="0">
      <p:cViewPr varScale="1">
        <p:scale>
          <a:sx n="115" d="100"/>
          <a:sy n="115" d="100"/>
        </p:scale>
        <p:origin x="96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574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 err="1" smtClean="0">
                <a:effectLst/>
              </a:rPr>
              <a:t>Rezultatele</a:t>
            </a:r>
            <a:r>
              <a:rPr lang="en-US" sz="1800" b="0" i="0" baseline="0" dirty="0" smtClean="0">
                <a:effectLst/>
              </a:rPr>
              <a:t> finale </a:t>
            </a:r>
            <a:r>
              <a:rPr lang="en-US" sz="1800" b="0" i="0" baseline="0" dirty="0" err="1" smtClean="0">
                <a:effectLst/>
              </a:rPr>
              <a:t>ob</a:t>
            </a:r>
            <a:r>
              <a:rPr lang="it-IT" sz="1862" b="0" i="0" u="none" strike="noStrike" baseline="0" dirty="0" smtClean="0">
                <a:effectLst/>
              </a:rPr>
              <a:t>ț</a:t>
            </a:r>
            <a:r>
              <a:rPr lang="en-US" sz="1800" b="0" i="0" baseline="0" dirty="0" err="1" smtClean="0">
                <a:effectLst/>
              </a:rPr>
              <a:t>inute</a:t>
            </a:r>
            <a:endParaRPr lang="en-US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 emotii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1346857433116906E-17"/>
                  <c:y val="2.693602693602693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5B4D-48EB-844C-94D6B96C0DA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Soluție propusă vs Soluție existentă 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0.84099999999999997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A5-434C-802E-25E1C47A54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 emotii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6.9863249565280056E-3"/>
                  <c:y val="8.080808080808080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5B4D-48EB-844C-94D6B96C0DA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Soluție propusă vs Soluție existentă </c:v>
                </c:pt>
              </c:strCache>
            </c:strRef>
          </c:cat>
          <c:val>
            <c:numRef>
              <c:f>Sheet1!$C$2</c:f>
              <c:numCache>
                <c:formatCode>0.00%</c:formatCode>
                <c:ptCount val="1"/>
                <c:pt idx="0">
                  <c:v>0.8226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4D-48EB-844C-94D6B96C0DA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09076640"/>
        <c:axId val="1709075808"/>
      </c:barChart>
      <c:catAx>
        <c:axId val="1709076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9075808"/>
        <c:crosses val="autoZero"/>
        <c:auto val="1"/>
        <c:lblAlgn val="ctr"/>
        <c:lblOffset val="100"/>
        <c:noMultiLvlLbl val="0"/>
      </c:catAx>
      <c:valAx>
        <c:axId val="170907580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9076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 err="1" smtClean="0">
                <a:effectLst/>
              </a:rPr>
              <a:t>Rezultatele</a:t>
            </a:r>
            <a:r>
              <a:rPr lang="en-US" sz="1800" b="0" i="0" baseline="0" dirty="0" smtClean="0">
                <a:effectLst/>
              </a:rPr>
              <a:t> </a:t>
            </a:r>
            <a:r>
              <a:rPr lang="en-US" sz="1800" b="0" i="0" baseline="0" dirty="0" err="1" smtClean="0">
                <a:effectLst/>
              </a:rPr>
              <a:t>ob</a:t>
            </a:r>
            <a:r>
              <a:rPr lang="it-IT" sz="1862" b="0" i="0" u="none" strike="noStrike" baseline="0" dirty="0" smtClean="0">
                <a:effectLst/>
              </a:rPr>
              <a:t>ț</a:t>
            </a:r>
            <a:r>
              <a:rPr lang="en-US" sz="1800" b="0" i="0" baseline="0" dirty="0" err="1" smtClean="0">
                <a:effectLst/>
              </a:rPr>
              <a:t>inute</a:t>
            </a:r>
            <a:r>
              <a:rPr lang="en-US" sz="1800" b="0" i="0" baseline="0" dirty="0" smtClean="0">
                <a:effectLst/>
              </a:rPr>
              <a:t> </a:t>
            </a:r>
            <a:r>
              <a:rPr lang="en-US" sz="1800" b="0" i="0" baseline="0" dirty="0" err="1" smtClean="0">
                <a:effectLst/>
              </a:rPr>
              <a:t>folosind</a:t>
            </a:r>
            <a:r>
              <a:rPr lang="en-US" sz="1800" b="0" i="0" baseline="0" dirty="0" smtClean="0">
                <a:effectLst/>
              </a:rPr>
              <a:t> </a:t>
            </a:r>
            <a:r>
              <a:rPr lang="en-US" sz="1800" b="0" i="0" baseline="0" dirty="0" err="1" smtClean="0">
                <a:effectLst/>
              </a:rPr>
              <a:t>modul</a:t>
            </a:r>
            <a:r>
              <a:rPr lang="en-US" sz="1800" b="0" i="0" baseline="0" dirty="0" smtClean="0">
                <a:effectLst/>
              </a:rPr>
              <a:t> de </a:t>
            </a:r>
            <a:r>
              <a:rPr lang="en-US" sz="1800" b="0" i="0" baseline="0" dirty="0" err="1" smtClean="0">
                <a:effectLst/>
              </a:rPr>
              <a:t>antrenare</a:t>
            </a:r>
            <a:r>
              <a:rPr lang="en-US" sz="1800" b="0" i="0" baseline="0" dirty="0" smtClean="0">
                <a:effectLst/>
              </a:rPr>
              <a:t> rapid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4 emotii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OODA-RANDOM vs OODA ERROR</c:v>
                </c:pt>
              </c:strCache>
            </c:strRef>
          </c:cat>
          <c:val>
            <c:numRef>
              <c:f>Sheet1!$B$2:$B$2</c:f>
              <c:numCache>
                <c:formatCode>0.00%</c:formatCode>
                <c:ptCount val="1"/>
                <c:pt idx="0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1C-4385-AFC2-A1FBDC6AA7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5 emotii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Sheet1!$A$2:$A$2</c:f>
              <c:strCache>
                <c:ptCount val="1"/>
                <c:pt idx="0">
                  <c:v>OODA-RANDOM vs OODA ERROR</c:v>
                </c:pt>
              </c:strCache>
            </c:strRef>
          </c:cat>
          <c:val>
            <c:numRef>
              <c:f>Sheet1!$C$2:$C$2</c:f>
              <c:numCache>
                <c:formatCode>0%</c:formatCode>
                <c:ptCount val="1"/>
                <c:pt idx="0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81C-4385-AFC2-A1FBDC6AA7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09076640"/>
        <c:axId val="1709075808"/>
      </c:barChart>
      <c:catAx>
        <c:axId val="1709076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9075808"/>
        <c:crosses val="autoZero"/>
        <c:auto val="1"/>
        <c:lblAlgn val="ctr"/>
        <c:lblOffset val="100"/>
        <c:noMultiLvlLbl val="0"/>
      </c:catAx>
      <c:valAx>
        <c:axId val="170907580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9076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Rezultatele</a:t>
            </a:r>
            <a:r>
              <a:rPr lang="en-US" dirty="0"/>
              <a:t> </a:t>
            </a:r>
            <a:r>
              <a:rPr lang="en-US" dirty="0" err="1"/>
              <a:t>indivituale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bazele</a:t>
            </a:r>
            <a:r>
              <a:rPr lang="en-US" dirty="0"/>
              <a:t> de </a:t>
            </a:r>
            <a:r>
              <a:rPr lang="en-US" dirty="0" smtClean="0"/>
              <a:t>date 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Soluția propusă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Emo-DB</c:v>
                </c:pt>
                <c:pt idx="1">
                  <c:v>RAVDESS</c:v>
                </c:pt>
                <c:pt idx="2">
                  <c:v>EMOVO</c:v>
                </c:pt>
                <c:pt idx="3">
                  <c:v>eNTERFACE'05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 formatCode="0%">
                  <c:v>0.77</c:v>
                </c:pt>
                <c:pt idx="1">
                  <c:v>0.71079999999999999</c:v>
                </c:pt>
                <c:pt idx="2">
                  <c:v>0.7</c:v>
                </c:pt>
                <c:pt idx="3">
                  <c:v>0.83260000000000001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A3-4E73-83BD-02CFD4EED07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Maxima găsită din domeniu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Emo-DB</c:v>
                </c:pt>
                <c:pt idx="1">
                  <c:v>RAVDESS</c:v>
                </c:pt>
                <c:pt idx="2">
                  <c:v>EMOVO</c:v>
                </c:pt>
                <c:pt idx="3">
                  <c:v>eNTERFACE'05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 formatCode="0.00%">
                  <c:v>0.8286</c:v>
                </c:pt>
                <c:pt idx="1">
                  <c:v>0.71609999999999996</c:v>
                </c:pt>
                <c:pt idx="2">
                  <c:v>0.8</c:v>
                </c:pt>
                <c:pt idx="3" formatCode="0.00%">
                  <c:v>0.75890000000000002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A3-4E73-83BD-02CFD4EED07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Media găsită din domeniu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Emo-DB</c:v>
                </c:pt>
                <c:pt idx="1">
                  <c:v>RAVDESS</c:v>
                </c:pt>
                <c:pt idx="2">
                  <c:v>EMOVO</c:v>
                </c:pt>
                <c:pt idx="3">
                  <c:v>eNTERFACE'05</c:v>
                </c:pt>
              </c:strCache>
            </c:strRef>
          </c:cat>
          <c:val>
            <c:numRef>
              <c:f>Sheet1!$D$2:$D$5</c:f>
              <c:numCache>
                <c:formatCode>0.00%</c:formatCode>
                <c:ptCount val="4"/>
                <c:pt idx="0">
                  <c:v>0.77500000000000002</c:v>
                </c:pt>
                <c:pt idx="1">
                  <c:v>0.69520000000000004</c:v>
                </c:pt>
                <c:pt idx="2">
                  <c:v>0.78110000000000002</c:v>
                </c:pt>
                <c:pt idx="3">
                  <c:v>0.69340000000000002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A3-4E73-83BD-02CFD4EED07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09076640"/>
        <c:axId val="1709075808"/>
      </c:barChart>
      <c:catAx>
        <c:axId val="1709076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9075808"/>
        <c:crosses val="autoZero"/>
        <c:auto val="1"/>
        <c:lblAlgn val="ctr"/>
        <c:lblOffset val="100"/>
        <c:noMultiLvlLbl val="0"/>
      </c:catAx>
      <c:valAx>
        <c:axId val="1709075808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9076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Acuratetea modelului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24-49C4-8BF5-60972CF756C8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24-49C4-8BF5-60972CF756C8}"/>
              </c:ext>
            </c:extLst>
          </c:dPt>
          <c:dLbls>
            <c:dLbl>
              <c:idx val="0"/>
              <c:layout>
                <c:manualLayout>
                  <c:x val="-0.10787932188154824"/>
                  <c:y val="5.1993074686209513E-3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423981951642731"/>
                      <c:h val="0.2403119911996603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624-49C4-8BF5-60972CF756C8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624-49C4-8BF5-60972CF756C8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0.84099999999999997</c:v>
                </c:pt>
                <c:pt idx="1">
                  <c:v>0.159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24-49C4-8BF5-60972CF756C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BA60E5-8942-4374-8170-439D20B0B843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26F10E-D607-4C4B-B5F4-2FBFE835B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385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2D043-2B17-4ADF-AC8D-8E270849E0FD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CB06A-624F-4080-949B-9812CDD47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87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Recunoașterea emoției în vorbire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08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Recunoașterea emoției în vorbire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80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Recunoașterea emoției în vorbire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7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Raul-Dacian Steleac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0" y="6371281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err="1" smtClean="0"/>
              <a:t>Recunoașterea</a:t>
            </a:r>
            <a:r>
              <a:rPr lang="en-US" dirty="0" smtClean="0"/>
              <a:t> </a:t>
            </a:r>
            <a:r>
              <a:rPr lang="en-US" dirty="0" err="1" smtClean="0"/>
              <a:t>emoției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</a:t>
            </a:r>
            <a:r>
              <a:rPr lang="en-US" dirty="0" err="1" smtClean="0"/>
              <a:t>vorbire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77813" y="6356349"/>
            <a:ext cx="408803" cy="365125"/>
          </a:xfrm>
        </p:spPr>
        <p:txBody>
          <a:bodyPr/>
          <a:lstStyle/>
          <a:p>
            <a:fld id="{1A9712B7-9538-46A5-A0BE-FC334EBFC9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20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Recunoașterea emoției în vorbire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Recunoașterea emoției în vorbire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15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Recunoașterea emoției în vorbire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8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Recunoașterea emoției în vorbire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5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Recunoașterea emoției în vorbire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00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Recunoașterea emoției în vorbire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2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Recunoașterea emoției în vorbire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Raul-Dacian Steleac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Recunoașterea emoției în vorbire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712B7-9538-46A5-A0BE-FC334EBFC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9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ainbits.net/media/f904c10e0790ffd73cd6d64578852310/in-their-own-words-pt-1_featured@3x-1560x760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2504130" y="1901850"/>
            <a:ext cx="7772400" cy="13318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b="1" dirty="0"/>
              <a:t>SOLUȚIE MACHINE LEARNING PENTRU RECUNOAȘTEREA EMOȚIEI ÎN VORBIRE</a:t>
            </a:r>
            <a:endParaRPr lang="en-US" sz="3600" b="1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3046" y="4968032"/>
            <a:ext cx="443333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Conducător</a:t>
            </a:r>
            <a:r>
              <a:rPr lang="en-US" sz="2400" dirty="0" smtClean="0"/>
              <a:t> </a:t>
            </a:r>
            <a:r>
              <a:rPr lang="en-US" sz="2400" dirty="0" err="1"/>
              <a:t>științific</a:t>
            </a:r>
            <a:r>
              <a:rPr lang="en-US" sz="2400" dirty="0"/>
              <a:t>:</a:t>
            </a:r>
          </a:p>
          <a:p>
            <a:r>
              <a:rPr lang="en-US" sz="2800" b="1" dirty="0" smtClean="0"/>
              <a:t>Prof. dr. </a:t>
            </a:r>
            <a:r>
              <a:rPr lang="en-US" sz="2800" b="1" dirty="0" err="1" smtClean="0"/>
              <a:t>Ing</a:t>
            </a:r>
            <a:r>
              <a:rPr lang="ro-RO" sz="2800" b="1" dirty="0" smtClean="0"/>
              <a:t>.</a:t>
            </a:r>
            <a:r>
              <a:rPr lang="en-US" sz="2800" b="1" dirty="0" smtClean="0"/>
              <a:t> </a:t>
            </a:r>
            <a:r>
              <a:rPr lang="ro-RO" sz="2800" b="1" dirty="0" smtClean="0"/>
              <a:t>Ștefan HOLBAN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750713" y="4964014"/>
            <a:ext cx="312021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Student</a:t>
            </a:r>
            <a:endParaRPr lang="ro-RO" sz="2000" dirty="0" smtClean="0"/>
          </a:p>
          <a:p>
            <a:r>
              <a:rPr lang="en-US" sz="2800" b="1" dirty="0" smtClean="0"/>
              <a:t>Steleac Raul-Dacian</a:t>
            </a:r>
            <a:endParaRPr 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752000" y="6225778"/>
            <a:ext cx="1345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" dirty="0" smtClean="0"/>
              <a:t>IUNIE </a:t>
            </a:r>
            <a:r>
              <a:rPr lang="en-US" sz="2000" dirty="0" smtClean="0"/>
              <a:t>2020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80392" y="130909"/>
            <a:ext cx="4443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smtClean="0"/>
              <a:t>Facultatea de Automatică și Calculatoare</a:t>
            </a:r>
          </a:p>
          <a:p>
            <a:r>
              <a:rPr lang="ro-RO" dirty="0" smtClean="0"/>
              <a:t>Calculatoare și Tehnologia Informației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677" y="0"/>
            <a:ext cx="2590323" cy="8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5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677" y="0"/>
            <a:ext cx="2590323" cy="845820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1018843" y="220962"/>
            <a:ext cx="5086681" cy="6248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/>
              <a:t>Rezultate</a:t>
            </a:r>
            <a:r>
              <a:rPr lang="en-US" sz="3600" b="1" dirty="0" smtClean="0"/>
              <a:t> </a:t>
            </a:r>
            <a:r>
              <a:rPr lang="en-US" sz="3600" b="1" dirty="0" err="1"/>
              <a:t>si</a:t>
            </a:r>
            <a:r>
              <a:rPr lang="en-US" sz="3600" b="1" dirty="0"/>
              <a:t> </a:t>
            </a:r>
            <a:r>
              <a:rPr lang="en-US" sz="3600" b="1" dirty="0" err="1"/>
              <a:t>experimente</a:t>
            </a:r>
            <a:endParaRPr lang="en-US" sz="3600" b="1" dirty="0"/>
          </a:p>
        </p:txBody>
      </p:sp>
      <p:graphicFrame>
        <p:nvGraphicFramePr>
          <p:cNvPr id="22" name="Chart 21"/>
          <p:cNvGraphicFramePr/>
          <p:nvPr>
            <p:extLst>
              <p:ext uri="{D42A27DB-BD31-4B8C-83A1-F6EECF244321}">
                <p14:modId xmlns:p14="http://schemas.microsoft.com/office/powerpoint/2010/main" val="149526954"/>
              </p:ext>
            </p:extLst>
          </p:nvPr>
        </p:nvGraphicFramePr>
        <p:xfrm>
          <a:off x="1232368" y="915651"/>
          <a:ext cx="10153983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Recunoașterea emoției în vorbire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43353" y="6400411"/>
            <a:ext cx="532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/ 15</a:t>
            </a:r>
            <a:endParaRPr 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01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08705" y="1395989"/>
            <a:ext cx="7848592" cy="1904164"/>
            <a:chOff x="6480893" y="1287193"/>
            <a:chExt cx="4206240" cy="2148220"/>
          </a:xfrm>
        </p:grpSpPr>
        <p:sp>
          <p:nvSpPr>
            <p:cNvPr id="10" name="Freeform 9"/>
            <p:cNvSpPr/>
            <p:nvPr/>
          </p:nvSpPr>
          <p:spPr>
            <a:xfrm>
              <a:off x="6480893" y="1638216"/>
              <a:ext cx="4206240" cy="1797197"/>
            </a:xfrm>
            <a:custGeom>
              <a:avLst/>
              <a:gdLst>
                <a:gd name="connsiteX0" fmla="*/ 0 w 4411550"/>
                <a:gd name="connsiteY0" fmla="*/ 0 h 2564099"/>
                <a:gd name="connsiteX1" fmla="*/ 4411550 w 4411550"/>
                <a:gd name="connsiteY1" fmla="*/ 0 h 2564099"/>
                <a:gd name="connsiteX2" fmla="*/ 4411550 w 4411550"/>
                <a:gd name="connsiteY2" fmla="*/ 2564099 h 2564099"/>
                <a:gd name="connsiteX3" fmla="*/ 0 w 4411550"/>
                <a:gd name="connsiteY3" fmla="*/ 2564099 h 2564099"/>
                <a:gd name="connsiteX4" fmla="*/ 0 w 4411550"/>
                <a:gd name="connsiteY4" fmla="*/ 0 h 256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550" h="2564099">
                  <a:moveTo>
                    <a:pt x="0" y="0"/>
                  </a:moveTo>
                  <a:lnTo>
                    <a:pt x="4411550" y="0"/>
                  </a:lnTo>
                  <a:lnTo>
                    <a:pt x="4411550" y="2564099"/>
                  </a:lnTo>
                  <a:lnTo>
                    <a:pt x="0" y="256409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342385" tIns="229108" rIns="342385" bIns="113792" numCol="1" spcCol="1270" anchor="t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Rezultate</a:t>
              </a:r>
              <a:r>
                <a:rPr lang="en-US" dirty="0"/>
                <a:t> comparative cu </a:t>
              </a:r>
              <a:r>
                <a:rPr lang="en-US" dirty="0" err="1"/>
                <a:t>cele</a:t>
              </a:r>
              <a:r>
                <a:rPr lang="en-US" dirty="0"/>
                <a:t> </a:t>
              </a:r>
              <a:r>
                <a:rPr lang="en-US" dirty="0" err="1"/>
                <a:t>înregistrate</a:t>
              </a:r>
              <a:r>
                <a:rPr lang="en-US" dirty="0"/>
                <a:t> </a:t>
              </a:r>
              <a:r>
                <a:rPr lang="en-US" dirty="0" err="1"/>
                <a:t>în</a:t>
              </a:r>
              <a:r>
                <a:rPr lang="en-US" dirty="0"/>
                <a:t> </a:t>
              </a:r>
              <a:r>
                <a:rPr lang="en-US" dirty="0" err="1"/>
                <a:t>implementări</a:t>
              </a:r>
              <a:r>
                <a:rPr lang="en-US" dirty="0"/>
                <a:t> de </a:t>
              </a:r>
              <a:r>
                <a:rPr lang="en-US" dirty="0" err="1"/>
                <a:t>succes</a:t>
              </a:r>
              <a:r>
                <a:rPr lang="en-US" dirty="0"/>
                <a:t> din </a:t>
              </a:r>
              <a:r>
                <a:rPr lang="en-US" dirty="0" err="1"/>
                <a:t>domeniu</a:t>
              </a:r>
              <a:r>
                <a:rPr lang="en-US" dirty="0"/>
                <a:t>.</a:t>
              </a:r>
              <a:endParaRPr lang="en-US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Generalitatea</a:t>
              </a:r>
              <a:r>
                <a:rPr lang="en-US" dirty="0"/>
                <a:t> </a:t>
              </a:r>
              <a:r>
                <a:rPr lang="en-US" dirty="0" err="1"/>
                <a:t>și</a:t>
              </a:r>
              <a:r>
                <a:rPr lang="en-US" dirty="0"/>
                <a:t> </a:t>
              </a:r>
              <a:r>
                <a:rPr lang="en-US" dirty="0" err="1"/>
                <a:t>acuratețea</a:t>
              </a:r>
              <a:r>
                <a:rPr lang="en-US" dirty="0"/>
                <a:t> </a:t>
              </a:r>
              <a:r>
                <a:rPr lang="en-US" dirty="0" err="1"/>
                <a:t>obtinută</a:t>
              </a:r>
              <a:r>
                <a:rPr lang="en-US" dirty="0"/>
                <a:t> </a:t>
              </a:r>
              <a:r>
                <a:rPr lang="en-US" dirty="0" err="1"/>
                <a:t>fac</a:t>
              </a:r>
              <a:r>
                <a:rPr lang="en-US" dirty="0"/>
                <a:t> </a:t>
              </a:r>
              <a:r>
                <a:rPr lang="en-US" dirty="0" err="1"/>
                <a:t>că</a:t>
              </a:r>
              <a:r>
                <a:rPr lang="en-US" dirty="0"/>
                <a:t> </a:t>
              </a:r>
              <a:r>
                <a:rPr lang="en-US" dirty="0" err="1"/>
                <a:t>soluția</a:t>
              </a:r>
              <a:r>
                <a:rPr lang="en-US" dirty="0"/>
                <a:t> </a:t>
              </a:r>
              <a:r>
                <a:rPr lang="en-US" dirty="0" err="1"/>
                <a:t>propusă</a:t>
              </a:r>
              <a:r>
                <a:rPr lang="en-US" dirty="0"/>
                <a:t> </a:t>
              </a:r>
              <a:r>
                <a:rPr lang="en-US" dirty="0" err="1"/>
                <a:t>să</a:t>
              </a:r>
              <a:r>
                <a:rPr lang="en-US" dirty="0"/>
                <a:t> fie o </a:t>
              </a:r>
              <a:r>
                <a:rPr lang="en-US" dirty="0" err="1"/>
                <a:t>fundație</a:t>
              </a:r>
              <a:r>
                <a:rPr lang="en-US" dirty="0"/>
                <a:t> cu un </a:t>
              </a:r>
              <a:r>
                <a:rPr lang="en-US" dirty="0" err="1"/>
                <a:t>potențial</a:t>
              </a:r>
              <a:r>
                <a:rPr lang="en-US" dirty="0"/>
                <a:t> </a:t>
              </a:r>
              <a:r>
                <a:rPr lang="en-US" dirty="0" err="1"/>
                <a:t>ridicat</a:t>
              </a:r>
              <a:r>
                <a:rPr lang="en-US" dirty="0"/>
                <a:t> </a:t>
              </a:r>
              <a:r>
                <a:rPr lang="en-US" dirty="0" err="1"/>
                <a:t>pentru</a:t>
              </a:r>
              <a:r>
                <a:rPr lang="en-US" dirty="0"/>
                <a:t> </a:t>
              </a:r>
              <a:r>
                <a:rPr lang="en-US" dirty="0" err="1"/>
                <a:t>viitoare</a:t>
              </a:r>
              <a:r>
                <a:rPr lang="en-US" dirty="0"/>
                <a:t> </a:t>
              </a:r>
              <a:r>
                <a:rPr lang="en-US" dirty="0" err="1"/>
                <a:t>îmbunătățiri</a:t>
              </a:r>
              <a:r>
                <a:rPr lang="en-US" dirty="0"/>
                <a:t>. </a:t>
              </a:r>
              <a:br>
                <a:rPr lang="en-US" dirty="0"/>
              </a:br>
              <a:endParaRPr lang="en-US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6692942" y="1287193"/>
              <a:ext cx="673346" cy="539834"/>
            </a:xfrm>
            <a:custGeom>
              <a:avLst/>
              <a:gdLst>
                <a:gd name="connsiteX0" fmla="*/ 0 w 2830273"/>
                <a:gd name="connsiteY0" fmla="*/ 85560 h 513349"/>
                <a:gd name="connsiteX1" fmla="*/ 85560 w 2830273"/>
                <a:gd name="connsiteY1" fmla="*/ 0 h 513349"/>
                <a:gd name="connsiteX2" fmla="*/ 2744713 w 2830273"/>
                <a:gd name="connsiteY2" fmla="*/ 0 h 513349"/>
                <a:gd name="connsiteX3" fmla="*/ 2830273 w 2830273"/>
                <a:gd name="connsiteY3" fmla="*/ 85560 h 513349"/>
                <a:gd name="connsiteX4" fmla="*/ 2830273 w 2830273"/>
                <a:gd name="connsiteY4" fmla="*/ 427789 h 513349"/>
                <a:gd name="connsiteX5" fmla="*/ 2744713 w 2830273"/>
                <a:gd name="connsiteY5" fmla="*/ 513349 h 513349"/>
                <a:gd name="connsiteX6" fmla="*/ 85560 w 2830273"/>
                <a:gd name="connsiteY6" fmla="*/ 513349 h 513349"/>
                <a:gd name="connsiteX7" fmla="*/ 0 w 2830273"/>
                <a:gd name="connsiteY7" fmla="*/ 427789 h 513349"/>
                <a:gd name="connsiteX8" fmla="*/ 0 w 2830273"/>
                <a:gd name="connsiteY8" fmla="*/ 85560 h 51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0273" h="513349">
                  <a:moveTo>
                    <a:pt x="0" y="85560"/>
                  </a:moveTo>
                  <a:cubicBezTo>
                    <a:pt x="0" y="38307"/>
                    <a:pt x="38307" y="0"/>
                    <a:pt x="85560" y="0"/>
                  </a:cubicBezTo>
                  <a:lnTo>
                    <a:pt x="2744713" y="0"/>
                  </a:lnTo>
                  <a:cubicBezTo>
                    <a:pt x="2791966" y="0"/>
                    <a:pt x="2830273" y="38307"/>
                    <a:pt x="2830273" y="85560"/>
                  </a:cubicBezTo>
                  <a:lnTo>
                    <a:pt x="2830273" y="427789"/>
                  </a:lnTo>
                  <a:cubicBezTo>
                    <a:pt x="2830273" y="475042"/>
                    <a:pt x="2791966" y="513349"/>
                    <a:pt x="2744713" y="513349"/>
                  </a:cubicBezTo>
                  <a:lnTo>
                    <a:pt x="85560" y="513349"/>
                  </a:lnTo>
                  <a:cubicBezTo>
                    <a:pt x="38307" y="513349"/>
                    <a:pt x="0" y="475042"/>
                    <a:pt x="0" y="427789"/>
                  </a:cubicBezTo>
                  <a:lnTo>
                    <a:pt x="0" y="8556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1782" tIns="25060" rIns="141782" bIns="2506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err="1" smtClean="0"/>
                <a:t>Concluzii</a:t>
              </a:r>
              <a:endParaRPr lang="en-US" sz="1800" kern="1200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677" y="0"/>
            <a:ext cx="2590323" cy="845820"/>
          </a:xfrm>
          <a:prstGeom prst="rect">
            <a:avLst/>
          </a:prstGeom>
        </p:spPr>
      </p:pic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712574988"/>
              </p:ext>
            </p:extLst>
          </p:nvPr>
        </p:nvGraphicFramePr>
        <p:xfrm>
          <a:off x="1218868" y="1215315"/>
          <a:ext cx="2589931" cy="2442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itle 1"/>
          <p:cNvSpPr txBox="1">
            <a:spLocks/>
          </p:cNvSpPr>
          <p:nvPr/>
        </p:nvSpPr>
        <p:spPr>
          <a:xfrm>
            <a:off x="1018843" y="220962"/>
            <a:ext cx="5086681" cy="6248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/>
              <a:t>Concluzii</a:t>
            </a:r>
            <a:endParaRPr lang="en-US" sz="3600" b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18843" y="4158205"/>
            <a:ext cx="8012067" cy="1836592"/>
            <a:chOff x="6480893" y="1287193"/>
            <a:chExt cx="4206240" cy="2035615"/>
          </a:xfrm>
        </p:grpSpPr>
        <p:sp>
          <p:nvSpPr>
            <p:cNvPr id="19" name="Freeform 18"/>
            <p:cNvSpPr/>
            <p:nvPr/>
          </p:nvSpPr>
          <p:spPr>
            <a:xfrm>
              <a:off x="6480893" y="1638216"/>
              <a:ext cx="4206240" cy="1684592"/>
            </a:xfrm>
            <a:custGeom>
              <a:avLst/>
              <a:gdLst>
                <a:gd name="connsiteX0" fmla="*/ 0 w 4411550"/>
                <a:gd name="connsiteY0" fmla="*/ 0 h 2564099"/>
                <a:gd name="connsiteX1" fmla="*/ 4411550 w 4411550"/>
                <a:gd name="connsiteY1" fmla="*/ 0 h 2564099"/>
                <a:gd name="connsiteX2" fmla="*/ 4411550 w 4411550"/>
                <a:gd name="connsiteY2" fmla="*/ 2564099 h 2564099"/>
                <a:gd name="connsiteX3" fmla="*/ 0 w 4411550"/>
                <a:gd name="connsiteY3" fmla="*/ 2564099 h 2564099"/>
                <a:gd name="connsiteX4" fmla="*/ 0 w 4411550"/>
                <a:gd name="connsiteY4" fmla="*/ 0 h 256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550" h="2564099">
                  <a:moveTo>
                    <a:pt x="0" y="0"/>
                  </a:moveTo>
                  <a:lnTo>
                    <a:pt x="4411550" y="0"/>
                  </a:lnTo>
                  <a:lnTo>
                    <a:pt x="4411550" y="2564099"/>
                  </a:lnTo>
                  <a:lnTo>
                    <a:pt x="0" y="256409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342385" tIns="229108" rIns="342385" bIns="113792" numCol="1" spcCol="1270" anchor="t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 smtClean="0"/>
                <a:t>Mărirea</a:t>
              </a:r>
              <a:r>
                <a:rPr lang="en-US" dirty="0" smtClean="0"/>
                <a:t> </a:t>
              </a:r>
              <a:r>
                <a:rPr lang="en-US" dirty="0" err="1" smtClean="0"/>
                <a:t>numărului</a:t>
              </a:r>
              <a:r>
                <a:rPr lang="en-US" dirty="0" smtClean="0"/>
                <a:t> de </a:t>
              </a:r>
              <a:r>
                <a:rPr lang="en-US" dirty="0" err="1" smtClean="0"/>
                <a:t>baze</a:t>
              </a:r>
              <a:r>
                <a:rPr lang="en-US" dirty="0" smtClean="0"/>
                <a:t> de date.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 smtClean="0"/>
                <a:t>Diminuarea</a:t>
              </a:r>
              <a:r>
                <a:rPr lang="en-US" dirty="0" smtClean="0"/>
                <a:t> </a:t>
              </a:r>
              <a:r>
                <a:rPr lang="en-US" dirty="0" err="1" smtClean="0"/>
                <a:t>diferențeleor</a:t>
              </a:r>
              <a:r>
                <a:rPr lang="en-US" dirty="0" smtClean="0"/>
                <a:t> </a:t>
              </a:r>
              <a:r>
                <a:rPr lang="en-US" dirty="0" err="1" smtClean="0"/>
                <a:t>dintre</a:t>
              </a:r>
              <a:r>
                <a:rPr lang="en-US" dirty="0" smtClean="0"/>
                <a:t> </a:t>
              </a:r>
              <a:r>
                <a:rPr lang="en-US" dirty="0" err="1" smtClean="0"/>
                <a:t>bazele</a:t>
              </a:r>
              <a:r>
                <a:rPr lang="en-US" dirty="0" smtClean="0"/>
                <a:t> de date</a:t>
              </a:r>
              <a:r>
                <a:rPr lang="it-IT" dirty="0" smtClean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 smtClean="0"/>
                <a:t>Antrenarea </a:t>
              </a:r>
              <a:r>
                <a:rPr lang="en-US" dirty="0" smtClean="0"/>
                <a:t>"multi-task“.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Combinarea</a:t>
              </a:r>
              <a:r>
                <a:rPr lang="en-US" dirty="0"/>
                <a:t> </a:t>
              </a:r>
              <a:r>
                <a:rPr lang="en-US" dirty="0" err="1"/>
                <a:t>soluției</a:t>
              </a:r>
              <a:r>
                <a:rPr lang="en-US" dirty="0"/>
                <a:t> </a:t>
              </a:r>
              <a:r>
                <a:rPr lang="en-US" dirty="0" err="1"/>
                <a:t>propuse</a:t>
              </a:r>
              <a:r>
                <a:rPr lang="en-US" dirty="0"/>
                <a:t> cu un </a:t>
              </a:r>
              <a:r>
                <a:rPr lang="en-US" dirty="0" err="1"/>
                <a:t>algoritm</a:t>
              </a:r>
              <a:r>
                <a:rPr lang="en-US" dirty="0"/>
                <a:t> de </a:t>
              </a:r>
              <a:r>
                <a:rPr lang="en-US" dirty="0" err="1"/>
                <a:t>detecție</a:t>
              </a:r>
              <a:r>
                <a:rPr lang="en-US" dirty="0"/>
                <a:t> a </a:t>
              </a:r>
              <a:r>
                <a:rPr lang="en-US" dirty="0" err="1"/>
                <a:t>emoției</a:t>
              </a:r>
              <a:r>
                <a:rPr lang="en-US" dirty="0"/>
                <a:t> </a:t>
              </a:r>
              <a:r>
                <a:rPr lang="en-US" dirty="0" err="1"/>
                <a:t>vizuale</a:t>
              </a:r>
              <a:r>
                <a:rPr lang="en-US" dirty="0" smtClean="0"/>
                <a:t>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000" kern="1200" dirty="0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692942" y="1287193"/>
              <a:ext cx="1209906" cy="539834"/>
            </a:xfrm>
            <a:custGeom>
              <a:avLst/>
              <a:gdLst>
                <a:gd name="connsiteX0" fmla="*/ 0 w 2830273"/>
                <a:gd name="connsiteY0" fmla="*/ 85560 h 513349"/>
                <a:gd name="connsiteX1" fmla="*/ 85560 w 2830273"/>
                <a:gd name="connsiteY1" fmla="*/ 0 h 513349"/>
                <a:gd name="connsiteX2" fmla="*/ 2744713 w 2830273"/>
                <a:gd name="connsiteY2" fmla="*/ 0 h 513349"/>
                <a:gd name="connsiteX3" fmla="*/ 2830273 w 2830273"/>
                <a:gd name="connsiteY3" fmla="*/ 85560 h 513349"/>
                <a:gd name="connsiteX4" fmla="*/ 2830273 w 2830273"/>
                <a:gd name="connsiteY4" fmla="*/ 427789 h 513349"/>
                <a:gd name="connsiteX5" fmla="*/ 2744713 w 2830273"/>
                <a:gd name="connsiteY5" fmla="*/ 513349 h 513349"/>
                <a:gd name="connsiteX6" fmla="*/ 85560 w 2830273"/>
                <a:gd name="connsiteY6" fmla="*/ 513349 h 513349"/>
                <a:gd name="connsiteX7" fmla="*/ 0 w 2830273"/>
                <a:gd name="connsiteY7" fmla="*/ 427789 h 513349"/>
                <a:gd name="connsiteX8" fmla="*/ 0 w 2830273"/>
                <a:gd name="connsiteY8" fmla="*/ 85560 h 51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0273" h="513349">
                  <a:moveTo>
                    <a:pt x="0" y="85560"/>
                  </a:moveTo>
                  <a:cubicBezTo>
                    <a:pt x="0" y="38307"/>
                    <a:pt x="38307" y="0"/>
                    <a:pt x="85560" y="0"/>
                  </a:cubicBezTo>
                  <a:lnTo>
                    <a:pt x="2744713" y="0"/>
                  </a:lnTo>
                  <a:cubicBezTo>
                    <a:pt x="2791966" y="0"/>
                    <a:pt x="2830273" y="38307"/>
                    <a:pt x="2830273" y="85560"/>
                  </a:cubicBezTo>
                  <a:lnTo>
                    <a:pt x="2830273" y="427789"/>
                  </a:lnTo>
                  <a:cubicBezTo>
                    <a:pt x="2830273" y="475042"/>
                    <a:pt x="2791966" y="513349"/>
                    <a:pt x="2744713" y="513349"/>
                  </a:cubicBezTo>
                  <a:lnTo>
                    <a:pt x="85560" y="513349"/>
                  </a:lnTo>
                  <a:cubicBezTo>
                    <a:pt x="38307" y="513349"/>
                    <a:pt x="0" y="475042"/>
                    <a:pt x="0" y="427789"/>
                  </a:cubicBezTo>
                  <a:lnTo>
                    <a:pt x="0" y="8556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1782" tIns="25060" rIns="141782" bIns="25060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err="1"/>
                <a:t>Posibile</a:t>
              </a:r>
              <a:r>
                <a:rPr lang="en-US" dirty="0"/>
                <a:t> </a:t>
              </a:r>
              <a:r>
                <a:rPr lang="en-US" dirty="0" err="1"/>
                <a:t>îmbunătățiri</a:t>
              </a:r>
              <a:endParaRPr lang="en-US" sz="1800" kern="1200" dirty="0"/>
            </a:p>
          </p:txBody>
        </p:sp>
      </p:grpSp>
      <p:sp>
        <p:nvSpPr>
          <p:cNvPr id="21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smtClean="0"/>
              <a:t>Raul-Dacian Steleac</a:t>
            </a:r>
            <a:endParaRPr lang="en-US" dirty="0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239000" y="6371281"/>
            <a:ext cx="4114800" cy="365125"/>
          </a:xfrm>
        </p:spPr>
        <p:txBody>
          <a:bodyPr/>
          <a:lstStyle/>
          <a:p>
            <a:r>
              <a:rPr lang="en-US" smtClean="0"/>
              <a:t>Recunoașterea emoției în vorbire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777813" y="6356349"/>
            <a:ext cx="408803" cy="365125"/>
          </a:xfrm>
        </p:spPr>
        <p:txBody>
          <a:bodyPr/>
          <a:lstStyle/>
          <a:p>
            <a:fld id="{1A9712B7-9538-46A5-A0BE-FC334EBFC978}" type="slidenum">
              <a:rPr lang="en-US" smtClean="0"/>
              <a:t>11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43353" y="6400411"/>
            <a:ext cx="532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/ 15</a:t>
            </a:r>
            <a:endParaRPr 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3152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Recunoașterea emoției în vorbire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12</a:t>
            </a:fld>
            <a:endParaRPr lang="en-US"/>
          </a:p>
        </p:txBody>
      </p:sp>
      <p:pic>
        <p:nvPicPr>
          <p:cNvPr id="3" name="Inregistrare_Model_Inferent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51188"/>
            <a:ext cx="12460778" cy="70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0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48485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Recunoașterea emoției în vorbire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Recunoașterea emoției în vorbire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86990" y="3101340"/>
            <a:ext cx="8229600" cy="857250"/>
          </a:xfrm>
        </p:spPr>
        <p:txBody>
          <a:bodyPr>
            <a:normAutofit/>
          </a:bodyPr>
          <a:lstStyle/>
          <a:p>
            <a:r>
              <a:rPr lang="ro-RO" sz="3600" b="1" dirty="0"/>
              <a:t>Vă mulțumesc pentru atenția acordată</a:t>
            </a:r>
            <a:endParaRPr lang="en-US" sz="3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677" y="0"/>
            <a:ext cx="2590323" cy="8458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43353" y="6400411"/>
            <a:ext cx="532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/ 15</a:t>
            </a:r>
            <a:endParaRPr 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07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18843" y="220962"/>
            <a:ext cx="5086681" cy="6248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/>
              <a:t>Surse</a:t>
            </a:r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677" y="0"/>
            <a:ext cx="2590323" cy="84582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Recunoașterea emoției în vorbire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15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2071" y="1260764"/>
            <a:ext cx="11180619" cy="28623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[1] </a:t>
            </a:r>
            <a:r>
              <a:rPr lang="en-US" sz="1600" dirty="0" smtClean="0">
                <a:hlinkClick r:id="rId3"/>
              </a:rPr>
              <a:t> </a:t>
            </a:r>
            <a:r>
              <a:rPr lang="en-US" sz="1600" dirty="0"/>
              <a:t>https://</a:t>
            </a:r>
            <a:r>
              <a:rPr lang="en-US" sz="1600" dirty="0" smtClean="0"/>
              <a:t>www.brainbits.net/media/f904c10e0790ffd73cd6d64578852310/in-their-own-words-pt-1_featured%403x-1560x760.png</a:t>
            </a:r>
          </a:p>
          <a:p>
            <a:r>
              <a:rPr lang="en-US" sz="1600" dirty="0" smtClean="0"/>
              <a:t>[2]  https</a:t>
            </a:r>
            <a:r>
              <a:rPr lang="en-US" sz="1600" dirty="0"/>
              <a:t>://</a:t>
            </a:r>
            <a:r>
              <a:rPr lang="en-US" sz="1600" dirty="0" smtClean="0"/>
              <a:t>images.assetsdelivery.com/compings_v2/microone/microone1808/microone180800775.jpg</a:t>
            </a:r>
          </a:p>
          <a:p>
            <a:r>
              <a:rPr lang="en-US" sz="1600" dirty="0" smtClean="0"/>
              <a:t>[3] </a:t>
            </a:r>
            <a:r>
              <a:rPr lang="en-US" sz="1600" dirty="0"/>
              <a:t>https://www.python.org/community/logos</a:t>
            </a:r>
            <a:r>
              <a:rPr lang="en-US" sz="1600" dirty="0" smtClean="0"/>
              <a:t>/</a:t>
            </a:r>
          </a:p>
          <a:p>
            <a:r>
              <a:rPr lang="en-US" sz="1600" dirty="0" smtClean="0"/>
              <a:t>[4] </a:t>
            </a:r>
            <a:r>
              <a:rPr lang="en-US" sz="1600" dirty="0"/>
              <a:t>https://www.tensorflow.org</a:t>
            </a:r>
            <a:r>
              <a:rPr lang="en-US" sz="1600" dirty="0" smtClean="0"/>
              <a:t>/</a:t>
            </a:r>
          </a:p>
          <a:p>
            <a:r>
              <a:rPr lang="en-US" sz="1600" dirty="0" smtClean="0"/>
              <a:t>[5] </a:t>
            </a:r>
            <a:r>
              <a:rPr lang="en-US" sz="1600" dirty="0"/>
              <a:t>https://</a:t>
            </a:r>
            <a:r>
              <a:rPr lang="en-US" sz="1600" dirty="0" smtClean="0"/>
              <a:t>github.com/librosa/librosa_media/pull/2</a:t>
            </a:r>
          </a:p>
          <a:p>
            <a:r>
              <a:rPr lang="en-US" sz="1600" dirty="0" smtClean="0"/>
              <a:t>[7] </a:t>
            </a:r>
            <a:r>
              <a:rPr lang="en-US" sz="1600" dirty="0"/>
              <a:t>https://ro.m.wikipedia.org/wiki/Fi%C8%99ier:Qt_logo_2016.svg</a:t>
            </a:r>
          </a:p>
          <a:p>
            <a:r>
              <a:rPr lang="en-US" sz="1600" dirty="0" smtClean="0"/>
              <a:t>[6] </a:t>
            </a:r>
            <a:r>
              <a:rPr lang="en-US" sz="1600" dirty="0" err="1"/>
              <a:t>Aurlien</a:t>
            </a:r>
            <a:r>
              <a:rPr lang="en-US" sz="1600" dirty="0"/>
              <a:t> </a:t>
            </a:r>
            <a:r>
              <a:rPr lang="en-US" sz="1600" dirty="0" err="1"/>
              <a:t>Gron</a:t>
            </a:r>
            <a:r>
              <a:rPr lang="en-US" sz="1600" dirty="0"/>
              <a:t>. </a:t>
            </a:r>
            <a:r>
              <a:rPr lang="en-US" sz="1600" i="1" dirty="0"/>
              <a:t>Hands-On Machine Learning with </a:t>
            </a:r>
            <a:r>
              <a:rPr lang="en-US" sz="1600" i="1" dirty="0" err="1"/>
              <a:t>Scikit</a:t>
            </a:r>
            <a:r>
              <a:rPr lang="en-US" sz="1600" i="1" dirty="0"/>
              <a:t>-Learn and </a:t>
            </a:r>
            <a:r>
              <a:rPr lang="en-US" sz="1600" i="1" dirty="0" err="1"/>
              <a:t>TensorFlow</a:t>
            </a:r>
            <a:r>
              <a:rPr lang="en-US" sz="1600" i="1" dirty="0"/>
              <a:t>: </a:t>
            </a:r>
            <a:r>
              <a:rPr lang="en-US" sz="1600" i="1" dirty="0" smtClean="0"/>
              <a:t>Concepts, Tools</a:t>
            </a:r>
            <a:r>
              <a:rPr lang="en-US" sz="1600" i="1" dirty="0"/>
              <a:t>, and Techniques to Build Intelligent Systems</a:t>
            </a:r>
            <a:r>
              <a:rPr lang="en-US" sz="1600" dirty="0"/>
              <a:t>. 1st. </a:t>
            </a:r>
            <a:r>
              <a:rPr lang="en-US" sz="1600" dirty="0" err="1"/>
              <a:t>OReilly</a:t>
            </a:r>
            <a:r>
              <a:rPr lang="en-US" sz="1600" dirty="0"/>
              <a:t> Media, Inc., 2017. </a:t>
            </a:r>
            <a:r>
              <a:rPr lang="en-US" sz="1600" dirty="0" err="1" smtClean="0"/>
              <a:t>isbn</a:t>
            </a:r>
            <a:r>
              <a:rPr lang="en-US" sz="1600" dirty="0" smtClean="0"/>
              <a:t>: 1491962291</a:t>
            </a:r>
            <a:r>
              <a:rPr lang="en-US" dirty="0" smtClean="0"/>
              <a:t>.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/>
              <a:t>	</a:t>
            </a:r>
            <a:endParaRPr lang="sv-SE" sz="16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043353" y="6400411"/>
            <a:ext cx="532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/ 15</a:t>
            </a:r>
            <a:endParaRPr 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82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8844" y="220962"/>
            <a:ext cx="6628066" cy="624858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Recunoașterea</a:t>
            </a:r>
            <a:r>
              <a:rPr lang="en-US" sz="3600" b="1" dirty="0"/>
              <a:t> </a:t>
            </a:r>
            <a:r>
              <a:rPr lang="en-US" sz="3600" b="1" dirty="0" err="1"/>
              <a:t>emoției</a:t>
            </a:r>
            <a:r>
              <a:rPr lang="en-US" sz="3600" b="1" dirty="0"/>
              <a:t> </a:t>
            </a:r>
            <a:r>
              <a:rPr lang="en-US" sz="3600" b="1" dirty="0" err="1"/>
              <a:t>în</a:t>
            </a:r>
            <a:r>
              <a:rPr lang="en-US" sz="3600" b="1" dirty="0"/>
              <a:t> </a:t>
            </a:r>
            <a:r>
              <a:rPr lang="en-US" sz="3600" b="1" dirty="0" err="1"/>
              <a:t>vorbire</a:t>
            </a:r>
            <a:endParaRPr lang="en-US" sz="3600" b="1" dirty="0"/>
          </a:p>
        </p:txBody>
      </p:sp>
      <p:pic>
        <p:nvPicPr>
          <p:cNvPr id="1026" name="Picture 2" descr="4 ways to navigate different communication styles at work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53" y="1822156"/>
            <a:ext cx="5212561" cy="253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76007" y="4787386"/>
            <a:ext cx="2583451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 err="1"/>
              <a:t>Informație</a:t>
            </a:r>
            <a:r>
              <a:rPr lang="en-US" sz="2000" dirty="0"/>
              <a:t> </a:t>
            </a:r>
            <a:r>
              <a:rPr lang="en-US" sz="2000" dirty="0" err="1" smtClean="0"/>
              <a:t>lingvistică</a:t>
            </a:r>
            <a:endParaRPr lang="en-US" sz="2000" dirty="0" smtClean="0"/>
          </a:p>
          <a:p>
            <a:pPr algn="ctr"/>
            <a:r>
              <a:rPr lang="en-US" sz="2000" dirty="0"/>
              <a:t>  Vs</a:t>
            </a:r>
          </a:p>
          <a:p>
            <a:pPr algn="ctr"/>
            <a:r>
              <a:rPr lang="en-US" sz="2000" dirty="0" err="1"/>
              <a:t>Informație</a:t>
            </a:r>
            <a:r>
              <a:rPr lang="en-US" sz="2000" dirty="0"/>
              <a:t> </a:t>
            </a:r>
            <a:r>
              <a:rPr lang="en-US" sz="2000" dirty="0" err="1"/>
              <a:t>emoțională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7239000" y="5024874"/>
            <a:ext cx="3070499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 err="1" smtClean="0"/>
              <a:t>Noua</a:t>
            </a:r>
            <a:r>
              <a:rPr lang="en-US" sz="2000" dirty="0"/>
              <a:t> </a:t>
            </a:r>
            <a:r>
              <a:rPr lang="en-US" sz="2000" dirty="0" err="1"/>
              <a:t>generație</a:t>
            </a:r>
            <a:r>
              <a:rPr lang="en-US" sz="2000" dirty="0"/>
              <a:t> de </a:t>
            </a:r>
            <a:r>
              <a:rPr lang="en-US" sz="2000" dirty="0" err="1"/>
              <a:t>vorbitori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677" y="0"/>
            <a:ext cx="2590323" cy="845820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Recunoașterea</a:t>
            </a:r>
            <a:r>
              <a:rPr lang="en-US" dirty="0"/>
              <a:t> </a:t>
            </a:r>
            <a:r>
              <a:rPr lang="en-US" dirty="0" err="1"/>
              <a:t>emoției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vorbire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2</a:t>
            </a:fld>
            <a:endParaRPr lang="en-US" dirty="0"/>
          </a:p>
        </p:txBody>
      </p:sp>
      <p:pic>
        <p:nvPicPr>
          <p:cNvPr id="1028" name="Picture 4" descr="https://images.assetsdelivery.com/compings_v2/microone/microone1808/microone18080077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114" b="29425"/>
          <a:stretch/>
        </p:blipFill>
        <p:spPr bwMode="auto">
          <a:xfrm>
            <a:off x="6183323" y="1206512"/>
            <a:ext cx="5170477" cy="315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43353" y="6400411"/>
            <a:ext cx="532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/ 15</a:t>
            </a:r>
            <a:endParaRPr 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74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1335234" y="2504815"/>
            <a:ext cx="4023360" cy="2324880"/>
          </a:xfrm>
          <a:custGeom>
            <a:avLst/>
            <a:gdLst>
              <a:gd name="connsiteX0" fmla="*/ 0 w 4411550"/>
              <a:gd name="connsiteY0" fmla="*/ 0 h 2564099"/>
              <a:gd name="connsiteX1" fmla="*/ 4411550 w 4411550"/>
              <a:gd name="connsiteY1" fmla="*/ 0 h 2564099"/>
              <a:gd name="connsiteX2" fmla="*/ 4411550 w 4411550"/>
              <a:gd name="connsiteY2" fmla="*/ 2564099 h 2564099"/>
              <a:gd name="connsiteX3" fmla="*/ 0 w 4411550"/>
              <a:gd name="connsiteY3" fmla="*/ 2564099 h 2564099"/>
              <a:gd name="connsiteX4" fmla="*/ 0 w 4411550"/>
              <a:gd name="connsiteY4" fmla="*/ 0 h 256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1550" h="2564099">
                <a:moveTo>
                  <a:pt x="0" y="0"/>
                </a:moveTo>
                <a:lnTo>
                  <a:pt x="4411550" y="0"/>
                </a:lnTo>
                <a:lnTo>
                  <a:pt x="4411550" y="2564099"/>
                </a:lnTo>
                <a:lnTo>
                  <a:pt x="0" y="2564099"/>
                </a:lnTo>
                <a:lnTo>
                  <a:pt x="0" y="0"/>
                </a:lnTo>
                <a:close/>
              </a:path>
            </a:pathLst>
          </a:cu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0" vert="horz" wrap="square" lIns="342385" tIns="229108" rIns="342385" bIns="113792" numCol="1" spcCol="1270" anchor="t" anchorCtr="0">
            <a:noAutofit/>
          </a:bodyPr>
          <a:lstStyle/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dirty="0" err="1" smtClean="0"/>
              <a:t>Numărul</a:t>
            </a:r>
            <a:r>
              <a:rPr lang="en-US" dirty="0"/>
              <a:t> </a:t>
            </a:r>
            <a:r>
              <a:rPr lang="en-US" dirty="0" err="1"/>
              <a:t>redus</a:t>
            </a:r>
            <a:r>
              <a:rPr lang="en-US" dirty="0"/>
              <a:t> de </a:t>
            </a:r>
            <a:r>
              <a:rPr lang="en-US" dirty="0" err="1"/>
              <a:t>exemple</a:t>
            </a:r>
            <a:r>
              <a:rPr lang="en-US" dirty="0"/>
              <a:t> de </a:t>
            </a:r>
            <a:endParaRPr lang="en-US" dirty="0" smtClean="0"/>
          </a:p>
          <a:p>
            <a:pPr marL="0" lvl="1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dirty="0" err="1" smtClean="0"/>
              <a:t>antrenare</a:t>
            </a:r>
            <a:r>
              <a:rPr lang="en-US" dirty="0" smtClean="0"/>
              <a:t>.</a:t>
            </a:r>
          </a:p>
          <a:p>
            <a:pPr marL="0" lvl="1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sz="1600" dirty="0"/>
          </a:p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dirty="0" err="1"/>
              <a:t>Înregistrări</a:t>
            </a:r>
            <a:r>
              <a:rPr lang="en-US" dirty="0"/>
              <a:t> </a:t>
            </a:r>
            <a:r>
              <a:rPr lang="en-US" dirty="0" err="1"/>
              <a:t>jucate</a:t>
            </a:r>
            <a:r>
              <a:rPr lang="en-US" dirty="0"/>
              <a:t>.</a:t>
            </a:r>
          </a:p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dirty="0"/>
          </a:p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it-IT" dirty="0"/>
              <a:t>Validare </a:t>
            </a:r>
            <a:r>
              <a:rPr lang="en-US" dirty="0" err="1"/>
              <a:t>umană</a:t>
            </a:r>
            <a:r>
              <a:rPr lang="en-US" dirty="0"/>
              <a:t> </a:t>
            </a:r>
            <a:r>
              <a:rPr lang="en-US" dirty="0" err="1"/>
              <a:t>inexactă</a:t>
            </a:r>
            <a:r>
              <a:rPr lang="it-IT" dirty="0"/>
              <a:t>.</a:t>
            </a:r>
          </a:p>
        </p:txBody>
      </p:sp>
      <p:sp>
        <p:nvSpPr>
          <p:cNvPr id="15" name="Freeform 14"/>
          <p:cNvSpPr/>
          <p:nvPr/>
        </p:nvSpPr>
        <p:spPr>
          <a:xfrm>
            <a:off x="1454772" y="2164863"/>
            <a:ext cx="1670115" cy="530552"/>
          </a:xfrm>
          <a:custGeom>
            <a:avLst/>
            <a:gdLst>
              <a:gd name="connsiteX0" fmla="*/ 0 w 2710663"/>
              <a:gd name="connsiteY0" fmla="*/ 72065 h 432379"/>
              <a:gd name="connsiteX1" fmla="*/ 72065 w 2710663"/>
              <a:gd name="connsiteY1" fmla="*/ 0 h 432379"/>
              <a:gd name="connsiteX2" fmla="*/ 2638598 w 2710663"/>
              <a:gd name="connsiteY2" fmla="*/ 0 h 432379"/>
              <a:gd name="connsiteX3" fmla="*/ 2710663 w 2710663"/>
              <a:gd name="connsiteY3" fmla="*/ 72065 h 432379"/>
              <a:gd name="connsiteX4" fmla="*/ 2710663 w 2710663"/>
              <a:gd name="connsiteY4" fmla="*/ 360314 h 432379"/>
              <a:gd name="connsiteX5" fmla="*/ 2638598 w 2710663"/>
              <a:gd name="connsiteY5" fmla="*/ 432379 h 432379"/>
              <a:gd name="connsiteX6" fmla="*/ 72065 w 2710663"/>
              <a:gd name="connsiteY6" fmla="*/ 432379 h 432379"/>
              <a:gd name="connsiteX7" fmla="*/ 0 w 2710663"/>
              <a:gd name="connsiteY7" fmla="*/ 360314 h 432379"/>
              <a:gd name="connsiteX8" fmla="*/ 0 w 2710663"/>
              <a:gd name="connsiteY8" fmla="*/ 72065 h 432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0663" h="432379">
                <a:moveTo>
                  <a:pt x="0" y="72065"/>
                </a:moveTo>
                <a:cubicBezTo>
                  <a:pt x="0" y="32265"/>
                  <a:pt x="32265" y="0"/>
                  <a:pt x="72065" y="0"/>
                </a:cubicBezTo>
                <a:lnTo>
                  <a:pt x="2638598" y="0"/>
                </a:lnTo>
                <a:cubicBezTo>
                  <a:pt x="2678398" y="0"/>
                  <a:pt x="2710663" y="32265"/>
                  <a:pt x="2710663" y="72065"/>
                </a:cubicBezTo>
                <a:lnTo>
                  <a:pt x="2710663" y="360314"/>
                </a:lnTo>
                <a:cubicBezTo>
                  <a:pt x="2710663" y="400114"/>
                  <a:pt x="2678398" y="432379"/>
                  <a:pt x="2638598" y="432379"/>
                </a:cubicBezTo>
                <a:lnTo>
                  <a:pt x="72065" y="432379"/>
                </a:lnTo>
                <a:cubicBezTo>
                  <a:pt x="32265" y="432379"/>
                  <a:pt x="0" y="400114"/>
                  <a:pt x="0" y="360314"/>
                </a:cubicBezTo>
                <a:lnTo>
                  <a:pt x="0" y="7206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8049" tIns="21107" rIns="138049" bIns="21107" numCol="1" spcCol="1270" anchor="ctr" anchorCtr="0">
            <a:noAutofit/>
          </a:bodyPr>
          <a:lstStyle/>
          <a:p>
            <a:pPr lvl="0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 err="1" smtClean="0"/>
              <a:t>Bazele</a:t>
            </a:r>
            <a:r>
              <a:rPr lang="en-US" dirty="0"/>
              <a:t> de date</a:t>
            </a:r>
            <a:endParaRPr lang="en-US" sz="1800" kern="12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5999094" y="2062905"/>
            <a:ext cx="4753759" cy="2766790"/>
            <a:chOff x="6480892" y="1270239"/>
            <a:chExt cx="4969839" cy="2670405"/>
          </a:xfrm>
        </p:grpSpPr>
        <p:sp>
          <p:nvSpPr>
            <p:cNvPr id="17" name="Freeform 16"/>
            <p:cNvSpPr/>
            <p:nvPr/>
          </p:nvSpPr>
          <p:spPr>
            <a:xfrm>
              <a:off x="6480892" y="1652925"/>
              <a:ext cx="4969839" cy="2287719"/>
            </a:xfrm>
            <a:custGeom>
              <a:avLst/>
              <a:gdLst>
                <a:gd name="connsiteX0" fmla="*/ 0 w 4411550"/>
                <a:gd name="connsiteY0" fmla="*/ 0 h 2564099"/>
                <a:gd name="connsiteX1" fmla="*/ 4411550 w 4411550"/>
                <a:gd name="connsiteY1" fmla="*/ 0 h 2564099"/>
                <a:gd name="connsiteX2" fmla="*/ 4411550 w 4411550"/>
                <a:gd name="connsiteY2" fmla="*/ 2564099 h 2564099"/>
                <a:gd name="connsiteX3" fmla="*/ 0 w 4411550"/>
                <a:gd name="connsiteY3" fmla="*/ 2564099 h 2564099"/>
                <a:gd name="connsiteX4" fmla="*/ 0 w 4411550"/>
                <a:gd name="connsiteY4" fmla="*/ 0 h 256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1550" h="2564099">
                  <a:moveTo>
                    <a:pt x="0" y="0"/>
                  </a:moveTo>
                  <a:lnTo>
                    <a:pt x="4411550" y="0"/>
                  </a:lnTo>
                  <a:lnTo>
                    <a:pt x="4411550" y="2564099"/>
                  </a:lnTo>
                  <a:lnTo>
                    <a:pt x="0" y="2564099"/>
                  </a:lnTo>
                  <a:lnTo>
                    <a:pt x="0" y="0"/>
                  </a:lnTo>
                  <a:close/>
                </a:path>
              </a:pathLst>
            </a:cu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342385" tIns="229108" rIns="342385" bIns="113792" numCol="1" spcCol="1270" anchor="t" anchorCtr="0">
              <a:noAutofit/>
            </a:bodyPr>
            <a:lstStyle/>
            <a:p>
              <a:r>
                <a:rPr lang="en-US" dirty="0" smtClean="0"/>
                <a:t>•</a:t>
              </a:r>
              <a:r>
                <a:rPr lang="en-US" dirty="0" err="1"/>
                <a:t>Lipsa</a:t>
              </a:r>
              <a:r>
                <a:rPr lang="en-US" dirty="0"/>
                <a:t> </a:t>
              </a:r>
              <a:r>
                <a:rPr lang="en-US" dirty="0" err="1"/>
                <a:t>unui</a:t>
              </a:r>
              <a:r>
                <a:rPr lang="en-US" dirty="0"/>
                <a:t> set de </a:t>
              </a:r>
              <a:r>
                <a:rPr lang="en-US" dirty="0" err="1"/>
                <a:t>caracteristici</a:t>
              </a:r>
              <a:r>
                <a:rPr lang="en-US" dirty="0"/>
                <a:t> de </a:t>
              </a:r>
              <a:r>
                <a:rPr lang="en-US" dirty="0" err="1"/>
                <a:t>intrare</a:t>
              </a:r>
              <a:r>
                <a:rPr lang="en-US" dirty="0"/>
                <a:t> </a:t>
              </a:r>
              <a:r>
                <a:rPr lang="en-US" dirty="0" err="1"/>
                <a:t>reprezintative</a:t>
              </a:r>
              <a:r>
                <a:rPr lang="en-US" dirty="0" smtClean="0"/>
                <a:t>.</a:t>
              </a:r>
            </a:p>
            <a:p>
              <a:endParaRPr lang="en-US" dirty="0"/>
            </a:p>
            <a:p>
              <a:r>
                <a:rPr lang="en-US" dirty="0" smtClean="0"/>
                <a:t>•“Hand-crafted” = </a:t>
              </a:r>
              <a:r>
                <a:rPr lang="it-IT" dirty="0"/>
                <a:t>funcții matematice din domeniul procesării audio</a:t>
              </a:r>
            </a:p>
            <a:p>
              <a:endParaRPr lang="en-US" dirty="0"/>
            </a:p>
            <a:p>
              <a:r>
                <a:rPr lang="en-US" dirty="0" smtClean="0"/>
                <a:t>•“End-to-end” = “</a:t>
              </a:r>
              <a:r>
                <a:rPr lang="en-US" dirty="0"/>
                <a:t>black-box</a:t>
              </a:r>
              <a:r>
                <a:rPr lang="en-US" dirty="0" smtClean="0"/>
                <a:t>”</a:t>
              </a:r>
              <a:endParaRPr lang="en-US" dirty="0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6692944" y="1270239"/>
              <a:ext cx="2736143" cy="556785"/>
            </a:xfrm>
            <a:custGeom>
              <a:avLst/>
              <a:gdLst>
                <a:gd name="connsiteX0" fmla="*/ 0 w 2830273"/>
                <a:gd name="connsiteY0" fmla="*/ 85560 h 513349"/>
                <a:gd name="connsiteX1" fmla="*/ 85560 w 2830273"/>
                <a:gd name="connsiteY1" fmla="*/ 0 h 513349"/>
                <a:gd name="connsiteX2" fmla="*/ 2744713 w 2830273"/>
                <a:gd name="connsiteY2" fmla="*/ 0 h 513349"/>
                <a:gd name="connsiteX3" fmla="*/ 2830273 w 2830273"/>
                <a:gd name="connsiteY3" fmla="*/ 85560 h 513349"/>
                <a:gd name="connsiteX4" fmla="*/ 2830273 w 2830273"/>
                <a:gd name="connsiteY4" fmla="*/ 427789 h 513349"/>
                <a:gd name="connsiteX5" fmla="*/ 2744713 w 2830273"/>
                <a:gd name="connsiteY5" fmla="*/ 513349 h 513349"/>
                <a:gd name="connsiteX6" fmla="*/ 85560 w 2830273"/>
                <a:gd name="connsiteY6" fmla="*/ 513349 h 513349"/>
                <a:gd name="connsiteX7" fmla="*/ 0 w 2830273"/>
                <a:gd name="connsiteY7" fmla="*/ 427789 h 513349"/>
                <a:gd name="connsiteX8" fmla="*/ 0 w 2830273"/>
                <a:gd name="connsiteY8" fmla="*/ 85560 h 51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0273" h="513349">
                  <a:moveTo>
                    <a:pt x="0" y="85560"/>
                  </a:moveTo>
                  <a:cubicBezTo>
                    <a:pt x="0" y="38307"/>
                    <a:pt x="38307" y="0"/>
                    <a:pt x="85560" y="0"/>
                  </a:cubicBezTo>
                  <a:lnTo>
                    <a:pt x="2744713" y="0"/>
                  </a:lnTo>
                  <a:cubicBezTo>
                    <a:pt x="2791966" y="0"/>
                    <a:pt x="2830273" y="38307"/>
                    <a:pt x="2830273" y="85560"/>
                  </a:cubicBezTo>
                  <a:lnTo>
                    <a:pt x="2830273" y="427789"/>
                  </a:lnTo>
                  <a:cubicBezTo>
                    <a:pt x="2830273" y="475042"/>
                    <a:pt x="2791966" y="513349"/>
                    <a:pt x="2744713" y="513349"/>
                  </a:cubicBezTo>
                  <a:lnTo>
                    <a:pt x="85560" y="513349"/>
                  </a:lnTo>
                  <a:cubicBezTo>
                    <a:pt x="38307" y="513349"/>
                    <a:pt x="0" y="475042"/>
                    <a:pt x="0" y="427789"/>
                  </a:cubicBezTo>
                  <a:lnTo>
                    <a:pt x="0" y="8556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90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1782" tIns="25060" rIns="141782" bIns="25060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err="1" smtClean="0"/>
                <a:t>Caracteristici</a:t>
              </a:r>
              <a:r>
                <a:rPr lang="en-US" dirty="0" err="1" smtClean="0"/>
                <a:t>le</a:t>
              </a:r>
              <a:r>
                <a:rPr lang="en-US" dirty="0" smtClean="0"/>
                <a:t> </a:t>
              </a:r>
              <a:r>
                <a:rPr lang="en-US" sz="1800" kern="1200" dirty="0" smtClean="0"/>
                <a:t>de </a:t>
              </a:r>
              <a:r>
                <a:rPr lang="en-US" sz="1800" kern="1200" dirty="0" err="1" smtClean="0"/>
                <a:t>intrare</a:t>
              </a:r>
              <a:endParaRPr lang="en-US" sz="1800" kern="1200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677" y="0"/>
            <a:ext cx="2590323" cy="84582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018844" y="220962"/>
            <a:ext cx="4433266" cy="6248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/>
              <a:t>Obstacolele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domeniului</a:t>
            </a:r>
            <a:endParaRPr lang="en-US" sz="3600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Recunoașterea emoției în vorbire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43353" y="6400411"/>
            <a:ext cx="532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/ 15</a:t>
            </a:r>
            <a:endParaRPr 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7269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57"/>
          <a:stretch/>
        </p:blipFill>
        <p:spPr>
          <a:xfrm>
            <a:off x="465653" y="1510836"/>
            <a:ext cx="6392347" cy="27517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6040" y="3155797"/>
            <a:ext cx="5547423" cy="25191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677" y="0"/>
            <a:ext cx="2590323" cy="84582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018844" y="220962"/>
            <a:ext cx="4433266" cy="6248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/>
              <a:t>Soluția</a:t>
            </a:r>
            <a:r>
              <a:rPr lang="en-US" sz="3600" b="1" dirty="0"/>
              <a:t> </a:t>
            </a:r>
            <a:r>
              <a:rPr lang="en-US" sz="3600" b="1" dirty="0" err="1"/>
              <a:t>propusă</a:t>
            </a:r>
            <a:endParaRPr lang="en-US" sz="36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2"/>
          <a:stretch/>
        </p:blipFill>
        <p:spPr>
          <a:xfrm>
            <a:off x="6846570" y="1510836"/>
            <a:ext cx="4864622" cy="27517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91821" y="4927626"/>
            <a:ext cx="94869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Emo-DB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74889" y="4927626"/>
            <a:ext cx="110253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RAVDESS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103904" y="4927626"/>
            <a:ext cx="9635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EMOVO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86849" y="5697849"/>
            <a:ext cx="65379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MAV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700018" y="5692853"/>
            <a:ext cx="174114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eNTERFACE</a:t>
            </a:r>
            <a:r>
              <a:rPr lang="en-US" dirty="0" smtClean="0"/>
              <a:t> 0’5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00544" y="5692853"/>
            <a:ext cx="36694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JL</a:t>
            </a:r>
            <a:endParaRPr lang="en-US" dirty="0"/>
          </a:p>
        </p:txBody>
      </p:sp>
      <p:sp>
        <p:nvSpPr>
          <p:cNvPr id="21" name="Left Brace 20"/>
          <p:cNvSpPr/>
          <p:nvPr/>
        </p:nvSpPr>
        <p:spPr>
          <a:xfrm>
            <a:off x="2362411" y="4688227"/>
            <a:ext cx="274320" cy="1724434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Bent-Up Arrow 46"/>
          <p:cNvSpPr/>
          <p:nvPr/>
        </p:nvSpPr>
        <p:spPr>
          <a:xfrm flipH="1">
            <a:off x="625639" y="3143421"/>
            <a:ext cx="1736772" cy="2409654"/>
          </a:xfrm>
          <a:prstGeom prst="bentUpArrow">
            <a:avLst>
              <a:gd name="adj1" fmla="val 807"/>
              <a:gd name="adj2" fmla="val 3973"/>
              <a:gd name="adj3" fmla="val 631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326865" y="5227279"/>
            <a:ext cx="164698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Înregistrări</a:t>
            </a:r>
            <a:r>
              <a:rPr lang="en-US" dirty="0"/>
              <a:t> </a:t>
            </a:r>
            <a:endParaRPr lang="en-US" dirty="0" smtClean="0"/>
          </a:p>
          <a:p>
            <a:pPr algn="ctr"/>
            <a:r>
              <a:rPr lang="en-US" dirty="0" err="1"/>
              <a:t>p</a:t>
            </a:r>
            <a:r>
              <a:rPr lang="en-US" dirty="0" err="1" smtClean="0"/>
              <a:t>roprii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Recunoașterea emoției în vorbire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4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043353" y="6400411"/>
            <a:ext cx="532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/ 15</a:t>
            </a:r>
            <a:endParaRPr 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56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47" grpId="0" animBg="1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89571"/>
            <a:ext cx="8306637" cy="714771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Extragerea</a:t>
            </a:r>
            <a:r>
              <a:rPr lang="en-US" sz="3600" b="1" dirty="0"/>
              <a:t> </a:t>
            </a:r>
            <a:r>
              <a:rPr lang="en-US" sz="3600" b="1" dirty="0" err="1"/>
              <a:t>caracteristicilor</a:t>
            </a:r>
            <a:r>
              <a:rPr lang="en-US" sz="3600" b="1" dirty="0"/>
              <a:t> de </a:t>
            </a:r>
            <a:r>
              <a:rPr lang="en-US" sz="3600" b="1" dirty="0" err="1"/>
              <a:t>intrare</a:t>
            </a:r>
            <a:endParaRPr lang="en-US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" t="5472" r="28927" b="3257"/>
          <a:stretch/>
        </p:blipFill>
        <p:spPr>
          <a:xfrm>
            <a:off x="4791405" y="3860077"/>
            <a:ext cx="3772624" cy="20935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677" y="0"/>
            <a:ext cx="2590323" cy="8458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57"/>
          <a:stretch/>
        </p:blipFill>
        <p:spPr>
          <a:xfrm>
            <a:off x="3494603" y="1272843"/>
            <a:ext cx="5154097" cy="2218733"/>
          </a:xfrm>
          <a:prstGeom prst="rect">
            <a:avLst/>
          </a:prstGeom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Recunoașterea emoției în vorbire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622" y="4343506"/>
            <a:ext cx="3124071" cy="161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5" y="4004959"/>
            <a:ext cx="4231597" cy="19373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1" name="Rectangle 10"/>
          <p:cNvSpPr/>
          <p:nvPr/>
        </p:nvSpPr>
        <p:spPr>
          <a:xfrm>
            <a:off x="8472209" y="5411679"/>
            <a:ext cx="91819" cy="385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43353" y="6400411"/>
            <a:ext cx="532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/ 15</a:t>
            </a:r>
            <a:endParaRPr 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0354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98" y="3707063"/>
            <a:ext cx="3992862" cy="2384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677" y="0"/>
            <a:ext cx="2590323" cy="8458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2"/>
          <a:stretch/>
        </p:blipFill>
        <p:spPr>
          <a:xfrm>
            <a:off x="4245551" y="985713"/>
            <a:ext cx="4369020" cy="2471426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018844" y="220962"/>
            <a:ext cx="4433266" cy="6248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/>
              <a:t>Modelul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clasificator</a:t>
            </a:r>
            <a:endParaRPr lang="en-US" sz="3600" b="1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397" y="3824543"/>
            <a:ext cx="3190875" cy="2266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Recunoașterea</a:t>
            </a:r>
            <a:r>
              <a:rPr lang="en-US" dirty="0" smtClean="0"/>
              <a:t> </a:t>
            </a:r>
            <a:r>
              <a:rPr lang="en-US" dirty="0" err="1" smtClean="0"/>
              <a:t>emoției</a:t>
            </a:r>
            <a:r>
              <a:rPr lang="en-US" dirty="0" smtClean="0"/>
              <a:t> </a:t>
            </a:r>
            <a:r>
              <a:rPr lang="en-US" dirty="0" err="1" smtClean="0"/>
              <a:t>în</a:t>
            </a:r>
            <a:r>
              <a:rPr lang="en-US" dirty="0" smtClean="0"/>
              <a:t> </a:t>
            </a:r>
            <a:r>
              <a:rPr lang="en-US" dirty="0" err="1" smtClean="0"/>
              <a:t>vorbire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79" y="3818915"/>
            <a:ext cx="3826982" cy="2272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TextBox 11"/>
          <p:cNvSpPr txBox="1"/>
          <p:nvPr/>
        </p:nvSpPr>
        <p:spPr>
          <a:xfrm>
            <a:off x="6043353" y="6400411"/>
            <a:ext cx="532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/ 15</a:t>
            </a:r>
            <a:endParaRPr 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48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774099" y="5620215"/>
            <a:ext cx="4672361" cy="111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42088" y="5634044"/>
            <a:ext cx="393638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sv-SE" dirty="0"/>
              <a:t>Interfața grafică în modul de antrenare</a:t>
            </a:r>
            <a:endParaRPr lang="en-US" dirty="0">
              <a:ln w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556918" y="5622893"/>
            <a:ext cx="4672361" cy="111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924908" y="5634044"/>
            <a:ext cx="37335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sv-SE" dirty="0" smtClean="0"/>
              <a:t>Interfața grafică în modul de </a:t>
            </a:r>
            <a:r>
              <a:rPr lang="sv-SE" dirty="0"/>
              <a:t>inferență</a:t>
            </a:r>
            <a:endParaRPr lang="en-US" dirty="0">
              <a:ln w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677" y="0"/>
            <a:ext cx="2590323" cy="84582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1018844" y="220962"/>
            <a:ext cx="4433266" cy="6248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/>
              <a:t>Interfața</a:t>
            </a:r>
            <a:r>
              <a:rPr lang="en-US" sz="3600" b="1" dirty="0"/>
              <a:t> </a:t>
            </a:r>
            <a:r>
              <a:rPr lang="en-US" sz="3600" b="1" dirty="0" err="1"/>
              <a:t>grafică</a:t>
            </a:r>
            <a:endParaRPr lang="en-US" sz="3600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Recunoașterea emoției în vorbire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16927"/>
            <a:ext cx="5601969" cy="39167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41" y="1603470"/>
            <a:ext cx="5615192" cy="39302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43353" y="6400411"/>
            <a:ext cx="532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/ 15</a:t>
            </a:r>
            <a:endParaRPr 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47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Recunoașterea emoției în vorbire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8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18844" y="220962"/>
            <a:ext cx="4433266" cy="6248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/>
              <a:t>Tehnologii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folosite</a:t>
            </a:r>
            <a:endParaRPr lang="en-US" sz="3600" b="1" dirty="0"/>
          </a:p>
        </p:txBody>
      </p:sp>
      <p:pic>
        <p:nvPicPr>
          <p:cNvPr id="1030" name="Picture 6" descr="The Python Logo | Python Software Foun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56" y="1143000"/>
            <a:ext cx="6005580" cy="202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ensorF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692" y="380982"/>
            <a:ext cx="5245416" cy="295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vised logo · Issue #2 · librosa/librosa_media ·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558" y="3749040"/>
            <a:ext cx="4029552" cy="165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șier:Qt logo 2016.svg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029" y="3749040"/>
            <a:ext cx="2603549" cy="190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43353" y="6400411"/>
            <a:ext cx="532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/ 15</a:t>
            </a:r>
            <a:endParaRPr 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33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677" y="0"/>
            <a:ext cx="2590323" cy="845820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1018843" y="220962"/>
            <a:ext cx="5086681" cy="6248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/>
              <a:t>Rezultate</a:t>
            </a:r>
            <a:r>
              <a:rPr lang="en-US" sz="3600" b="1" dirty="0" smtClean="0"/>
              <a:t> </a:t>
            </a:r>
            <a:r>
              <a:rPr lang="en-US" sz="3600" b="1" dirty="0" err="1"/>
              <a:t>si</a:t>
            </a:r>
            <a:r>
              <a:rPr lang="en-US" sz="3600" b="1" dirty="0"/>
              <a:t> </a:t>
            </a:r>
            <a:r>
              <a:rPr lang="en-US" sz="3600" b="1" dirty="0" err="1"/>
              <a:t>experimente</a:t>
            </a:r>
            <a:endParaRPr lang="en-US" sz="3600" b="1" dirty="0"/>
          </a:p>
        </p:txBody>
      </p:sp>
      <p:graphicFrame>
        <p:nvGraphicFramePr>
          <p:cNvPr id="26" name="Chart 25"/>
          <p:cNvGraphicFramePr/>
          <p:nvPr>
            <p:extLst>
              <p:ext uri="{D42A27DB-BD31-4B8C-83A1-F6EECF244321}">
                <p14:modId xmlns:p14="http://schemas.microsoft.com/office/powerpoint/2010/main" val="3511875767"/>
              </p:ext>
            </p:extLst>
          </p:nvPr>
        </p:nvGraphicFramePr>
        <p:xfrm>
          <a:off x="1839017" y="1427656"/>
          <a:ext cx="4266507" cy="4358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Raul-Dacian Steleac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Recunoașterea emoției în vorbire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712B7-9538-46A5-A0BE-FC334EBFC978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264595910"/>
              </p:ext>
            </p:extLst>
          </p:nvPr>
        </p:nvGraphicFramePr>
        <p:xfrm>
          <a:off x="6556702" y="1236182"/>
          <a:ext cx="4141778" cy="4549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43353" y="6400411"/>
            <a:ext cx="532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tint val="75000"/>
                  </a:schemeClr>
                </a:solidFill>
              </a:rPr>
              <a:t>/ 15</a:t>
            </a:r>
            <a:endParaRPr lang="en-US" sz="12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278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3175</TotalTime>
  <Words>337</Words>
  <Application>Microsoft Office PowerPoint</Application>
  <PresentationFormat>Widescreen</PresentationFormat>
  <Paragraphs>124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Recunoașterea emoției în vorbire</vt:lpstr>
      <vt:lpstr>PowerPoint Presentation</vt:lpstr>
      <vt:lpstr>PowerPoint Presentation</vt:lpstr>
      <vt:lpstr>Extragerea caracteristicilor de intrare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Vă mulțumesc pentru atenția acordată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Steleac Raul</dc:creator>
  <cp:lastModifiedBy>Steleac Raul</cp:lastModifiedBy>
  <cp:revision>198</cp:revision>
  <dcterms:created xsi:type="dcterms:W3CDTF">2020-06-04T17:20:59Z</dcterms:created>
  <dcterms:modified xsi:type="dcterms:W3CDTF">2020-06-29T14:55:22Z</dcterms:modified>
</cp:coreProperties>
</file>